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embeddedFontLst>
    <p:embeddedFont>
      <p:font typeface="a카레이서" panose="02020600000000000000" pitchFamily="18" charset="-127"/>
      <p:regular r:id="rId12"/>
    </p:embeddedFont>
    <p:embeddedFont>
      <p:font typeface="나눔고딕" panose="020D0604000000000000" pitchFamily="50" charset="-127"/>
      <p:regular r:id="rId13"/>
      <p:bold r:id="rId14"/>
    </p:embeddedFont>
    <p:embeddedFont>
      <p:font typeface="나눔고딕 ExtraBold" panose="020D0904000000000000" pitchFamily="50" charset="-127"/>
      <p:bold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DC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4660"/>
  </p:normalViewPr>
  <p:slideViewPr>
    <p:cSldViewPr snapToGrid="0">
      <p:cViewPr varScale="1">
        <p:scale>
          <a:sx n="71" d="100"/>
          <a:sy n="71" d="100"/>
        </p:scale>
        <p:origin x="86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EECBEA-A719-49A8-BDA2-6967F0334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91C5FE-9579-4098-B62B-0FFC33941F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1741F0-A912-4F2C-A087-B3DF6A92B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618A-710B-493C-997A-B8D3BCA15AB1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89CAB3-6464-4BFF-8864-5FD933CBA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BEE4D5-E5C0-47F8-AB51-A3827B5F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3A372-166D-4E38-9C96-A11D015D15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508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9A1610-AA93-4377-A3F6-3A51C7F1F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A3A02C0-66E3-4CF6-959B-E3CCC0D02E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FA641E-2B1D-455C-8306-51F67FC69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618A-710B-493C-997A-B8D3BCA15AB1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873B10-1C77-411D-9B7F-ED6790C39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E3F38E-9238-4BC2-B6BC-C1ABEB8B0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3A372-166D-4E38-9C96-A11D015D15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848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2D6D314-A49A-46F3-9AE2-FB33AE6792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FB2F8B-DC4A-4088-9931-D5A90291F9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070904-A208-404D-92C1-AC0632018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618A-710B-493C-997A-B8D3BCA15AB1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767EE7-B017-4F45-B2D7-9EC784111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A97C43-DCBF-481B-9B13-9D741D744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3A372-166D-4E38-9C96-A11D015D15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073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7397CA-47F1-414D-805B-E6E4758CA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248B6B-0308-4708-A6AE-DEEED0AC5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6119BE-45A9-45CE-A502-C5371886B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618A-710B-493C-997A-B8D3BCA15AB1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D0C399-0B8E-4388-B1E8-CC1B5D7EE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D32D80-0ED3-476F-9216-CD6912A8A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3A372-166D-4E38-9C96-A11D015D15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702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52AD19-C4A1-4E30-841A-B68E2CD9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123E66-6C32-4B2A-8B6F-0F485926E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855C2C-BA49-43AE-ABB9-DD151E52B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618A-710B-493C-997A-B8D3BCA15AB1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27CDE3-8BB7-4921-936C-AB391B80F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FA7D39-0716-46F4-B593-50D1A2530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3A372-166D-4E38-9C96-A11D015D15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683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4A1141-31FA-4949-A49C-3FE9F0429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3801B1-67C7-4E9B-A535-E286BD51B7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3B10CC-C1A1-411F-8A81-745A9FB49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FC0AB6-9537-4C19-9CFD-A202D1AFF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618A-710B-493C-997A-B8D3BCA15AB1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0F4BA3-91E0-4430-B08D-4E9632B29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F1AFDA-672F-4DFA-9FCD-6BD76D1A0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3A372-166D-4E38-9C96-A11D015D15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358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D8613-9E19-49B2-B992-10FD761F3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B552C2-F12B-4D6C-9B3F-B39CFA69D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23DFB6-25C4-4A70-93AD-4601677133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44CF573-A370-40B1-A23A-DDFE837B7C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099CD99-B108-4463-9845-D6ABE4FFB1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BE1DCD3-F39A-4D9E-89F7-A62676D13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618A-710B-493C-997A-B8D3BCA15AB1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EBEA25-38EF-4A8C-AC88-3802D9C15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B41F92F-F642-4D6A-8609-B8E6F56D1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3A372-166D-4E38-9C96-A11D015D15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636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18EF60-5E63-4A4C-920C-191CAF7DB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3C36D1-855A-4C92-A919-F5E3E5604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618A-710B-493C-997A-B8D3BCA15AB1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54AA94-6DC0-4C58-A190-BF38D6BD2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49AD30-9E7A-4A8F-911A-A173A7D0A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3A372-166D-4E38-9C96-A11D015D15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014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1469807-E3AE-4130-A2D4-94FE28F63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618A-710B-493C-997A-B8D3BCA15AB1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24232D5-D86F-4677-BF78-C97F23CE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697FC2-AA5C-41A2-8EE8-9563D3A5A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3A372-166D-4E38-9C96-A11D015D15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685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7DDE1-8443-4EC9-AF03-60DAB3FAA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DA3D62-9DCD-43D4-8DD0-4483F5849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19808C-DFA2-47A4-AEFE-9B024B2F1F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445DDA-AF1B-4273-8E6C-ACCF32703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618A-710B-493C-997A-B8D3BCA15AB1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99FBB2-035D-4525-B66C-4D0366F1E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0EE292-72C3-4CAB-BEA7-A9EB162DC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3A372-166D-4E38-9C96-A11D015D15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833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E8DBA6-0130-476F-9631-FBA08A6FE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18F1FA9-3D4A-445A-BF85-DDB6518340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0CDD90-13A8-4EC3-963B-27E27FEFED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CE8D27-4CB6-4B40-AAA4-D8A037BDD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618A-710B-493C-997A-B8D3BCA15AB1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56C8EE-D85B-4877-A627-4CCD498C0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A19F9F-B74A-4FB3-B560-26B7490F3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3A372-166D-4E38-9C96-A11D015D15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407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3C3BFB-CF91-481D-A595-E513DE9D7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ED5D99-808E-4DFC-8A12-C7DCF3301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8D6B5C-BB5E-4F2F-868D-AA303A687B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A618A-710B-493C-997A-B8D3BCA15AB1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4A87A7-703C-42A0-8B2B-764C864921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61DB65-CC31-4615-AC46-EE660F8B72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3A372-166D-4E38-9C96-A11D015D15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209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L00V6mQ2L6qlDRwQMactC7bALUtyiYUm?usp=sharin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9BE0DE-9F51-42C1-A888-F93B1A146702}"/>
              </a:ext>
            </a:extLst>
          </p:cNvPr>
          <p:cNvSpPr txBox="1"/>
          <p:nvPr/>
        </p:nvSpPr>
        <p:spPr>
          <a:xfrm>
            <a:off x="3301004" y="2875002"/>
            <a:ext cx="558999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accent1">
                    <a:lumMod val="50000"/>
                  </a:schemeClr>
                </a:solidFill>
                <a:latin typeface="a카레이서" panose="02020600000000000000" pitchFamily="18" charset="-127"/>
                <a:ea typeface="a카레이서" panose="02020600000000000000" pitchFamily="18" charset="-127"/>
              </a:rPr>
              <a:t>15.5 </a:t>
            </a:r>
            <a:r>
              <a:rPr lang="ko-KR" altLang="en-US" sz="6600" dirty="0">
                <a:solidFill>
                  <a:schemeClr val="accent1">
                    <a:lumMod val="50000"/>
                  </a:schemeClr>
                </a:solidFill>
                <a:latin typeface="a카레이서" panose="02020600000000000000" pitchFamily="18" charset="-127"/>
                <a:ea typeface="a카레이서" panose="02020600000000000000" pitchFamily="18" charset="-127"/>
              </a:rPr>
              <a:t>연습문제</a:t>
            </a:r>
            <a:endParaRPr lang="en-US" altLang="ko-KR" sz="6600" dirty="0">
              <a:solidFill>
                <a:schemeClr val="accent1">
                  <a:lumMod val="50000"/>
                </a:schemeClr>
              </a:solidFill>
              <a:latin typeface="a카레이서" panose="02020600000000000000" pitchFamily="18" charset="-127"/>
              <a:ea typeface="a카레이서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0C56F4-0004-4DC8-A51F-83053693EB6C}"/>
              </a:ext>
            </a:extLst>
          </p:cNvPr>
          <p:cNvSpPr/>
          <p:nvPr/>
        </p:nvSpPr>
        <p:spPr>
          <a:xfrm>
            <a:off x="3290246" y="2875002"/>
            <a:ext cx="5589992" cy="1247887"/>
          </a:xfrm>
          <a:prstGeom prst="rect">
            <a:avLst/>
          </a:prstGeom>
          <a:noFill/>
          <a:ln w="2857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852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F17EF93-9513-4684-8FB0-61BD64B469FA}"/>
              </a:ext>
            </a:extLst>
          </p:cNvPr>
          <p:cNvSpPr txBox="1"/>
          <p:nvPr/>
        </p:nvSpPr>
        <p:spPr>
          <a:xfrm>
            <a:off x="1364368" y="353177"/>
            <a:ext cx="5128327" cy="663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9~10. </a:t>
            </a:r>
            <a:r>
              <a:rPr lang="en-US" altLang="ko-KR" sz="2800" dirty="0" err="1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SketchRNN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바흐 합창곡</a:t>
            </a:r>
            <a:endParaRPr lang="en-US" altLang="ko-KR" sz="2800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98BC2A-0DA9-4D94-ABE9-D2FDFFF9F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4" y="128589"/>
            <a:ext cx="1332094" cy="1246034"/>
          </a:xfrm>
          <a:prstGeom prst="rect">
            <a:avLst/>
          </a:prstGeom>
        </p:spPr>
      </p:pic>
      <p:pic>
        <p:nvPicPr>
          <p:cNvPr id="8196" name="Picture 4" descr="Google Colab">
            <a:hlinkClick r:id="rId3"/>
            <a:extLst>
              <a:ext uri="{FF2B5EF4-FFF2-40B4-BE49-F238E27FC236}">
                <a16:creationId xmlns:a16="http://schemas.microsoft.com/office/drawing/2014/main" id="{A390F90E-2BFE-4990-90DF-F0C4CC12B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834" y="1374623"/>
            <a:ext cx="4996255" cy="499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913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9BE0DE-9F51-42C1-A888-F93B1A146702}"/>
              </a:ext>
            </a:extLst>
          </p:cNvPr>
          <p:cNvSpPr txBox="1"/>
          <p:nvPr/>
        </p:nvSpPr>
        <p:spPr>
          <a:xfrm>
            <a:off x="1601295" y="214649"/>
            <a:ext cx="9892452" cy="1135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시퀀스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투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시퀀스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RNN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사용한 애플리케이션에는 어떤 것들이 있나요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시퀀스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투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벡터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RNN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 벡터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투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시퀀스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RNN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은 어떤가요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786D80-9685-4464-8120-9B185EEDE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75" y="184083"/>
            <a:ext cx="1255736" cy="12557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49C534-5D0C-4776-B086-36BBA96ECD50}"/>
              </a:ext>
            </a:extLst>
          </p:cNvPr>
          <p:cNvSpPr txBox="1"/>
          <p:nvPr/>
        </p:nvSpPr>
        <p:spPr>
          <a:xfrm>
            <a:off x="761175" y="2314798"/>
            <a:ext cx="10076798" cy="961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시퀀스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투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시퀀스 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RNN : 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날씨 예측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기계 번역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비디오 캡션 생성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스피치 투 텍스트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(STT),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음악 생성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노래의 화음 식별 등</a:t>
            </a:r>
            <a:endParaRPr lang="en-US" altLang="ko-KR" sz="20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AA1728-F09B-43AE-B6B3-0E518A569D05}"/>
              </a:ext>
            </a:extLst>
          </p:cNvPr>
          <p:cNvSpPr txBox="1"/>
          <p:nvPr/>
        </p:nvSpPr>
        <p:spPr>
          <a:xfrm>
            <a:off x="761175" y="3533998"/>
            <a:ext cx="10112064" cy="961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시퀀스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투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벡터 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RNN : 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음악 샘플을 장르로 구분하기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책 후기에 대한 감성 분석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뇌에 심은</a:t>
            </a:r>
            <a:endParaRPr lang="en-US" altLang="ko-KR" sz="20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인공칩에서 읽은 데이터를 기반으로 실어증 환자가 생각하는 단어 예측하기 등</a:t>
            </a:r>
            <a:endParaRPr lang="en-US" altLang="ko-KR" sz="20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EB28C9-25EA-44D4-83A7-E91395C29831}"/>
              </a:ext>
            </a:extLst>
          </p:cNvPr>
          <p:cNvSpPr txBox="1"/>
          <p:nvPr/>
        </p:nvSpPr>
        <p:spPr>
          <a:xfrm>
            <a:off x="761175" y="4753198"/>
            <a:ext cx="10448694" cy="961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벡터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투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시퀀스 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RNN : 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 캡션 생성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현재 아티스트를 기반으로 음악 플레이리스트 생성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일련의 파라미터를 기반으로 한 멜로디 생성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사진 속에서 보행자 위치 찾기 등</a:t>
            </a:r>
            <a:endParaRPr lang="en-US" altLang="ko-KR" sz="20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911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9BE0DE-9F51-42C1-A888-F93B1A146702}"/>
              </a:ext>
            </a:extLst>
          </p:cNvPr>
          <p:cNvSpPr txBox="1"/>
          <p:nvPr/>
        </p:nvSpPr>
        <p:spPr>
          <a:xfrm>
            <a:off x="1601295" y="214649"/>
            <a:ext cx="7388561" cy="1135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RNN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층의 입력은 얼마나 많은 차원을 가지나요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각 차원이 표현하는 것은 무엇인가요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출력은 어떤가요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786D80-9685-4464-8120-9B185EEDE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75" y="184083"/>
            <a:ext cx="1255736" cy="12557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49C534-5D0C-4776-B086-36BBA96ECD50}"/>
              </a:ext>
            </a:extLst>
          </p:cNvPr>
          <p:cNvSpPr txBox="1"/>
          <p:nvPr/>
        </p:nvSpPr>
        <p:spPr>
          <a:xfrm>
            <a:off x="7167476" y="1628999"/>
            <a:ext cx="4628190" cy="3270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RNN 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층의 입력 차원은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차원</a:t>
            </a:r>
            <a:endParaRPr lang="en-US" altLang="ko-KR" sz="2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첫 번째 차원 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배치 차원</a:t>
            </a:r>
            <a:endParaRPr lang="en-US" altLang="ko-KR" sz="20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57300" lvl="2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크기 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배치 크기</a:t>
            </a:r>
            <a:endParaRPr lang="en-US" altLang="ko-KR" sz="20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두 번째 차원 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시간</a:t>
            </a:r>
            <a:endParaRPr lang="en-US" altLang="ko-KR" sz="20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57300" lvl="2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타임 스텝의 개수</a:t>
            </a:r>
            <a:endParaRPr lang="en-US" altLang="ko-KR" sz="20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 번째 차원 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타임 스텝마다 입력</a:t>
            </a:r>
            <a:endParaRPr lang="en-US" altLang="ko-KR" sz="20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57300" lvl="2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크기 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입력 특성의 개수</a:t>
            </a:r>
            <a:endParaRPr lang="en-US" altLang="ko-KR" sz="20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5D9E22-44FD-4920-8383-D3A5DC0C5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92" y="2173625"/>
            <a:ext cx="6030702" cy="37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3E9706-2348-4739-B6A5-6BDD3F6E8936}"/>
              </a:ext>
            </a:extLst>
          </p:cNvPr>
          <p:cNvSpPr txBox="1"/>
          <p:nvPr/>
        </p:nvSpPr>
        <p:spPr>
          <a:xfrm>
            <a:off x="7265448" y="5177779"/>
            <a:ext cx="3671198" cy="14234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RNN 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층의 출력 차원은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차원</a:t>
            </a:r>
            <a:endParaRPr lang="en-US" altLang="ko-KR" sz="2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처음 두 개 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입력과 동일</a:t>
            </a:r>
            <a:endParaRPr lang="en-US" altLang="ko-KR" sz="20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마지막 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뉴런 개수</a:t>
            </a:r>
            <a:endParaRPr lang="en-US" altLang="ko-KR" sz="20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678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9BE0DE-9F51-42C1-A888-F93B1A146702}"/>
              </a:ext>
            </a:extLst>
          </p:cNvPr>
          <p:cNvSpPr txBox="1"/>
          <p:nvPr/>
        </p:nvSpPr>
        <p:spPr>
          <a:xfrm>
            <a:off x="1579520" y="214649"/>
            <a:ext cx="10624319" cy="1135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심층 시퀀스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투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시퀀스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RNN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만든다면 어떤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RNN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층을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return_sequences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=True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설정해야 하나요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시퀀스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투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벡터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RNN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은 어떤가요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786D80-9685-4464-8120-9B185EEDE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75" y="184083"/>
            <a:ext cx="1255736" cy="12557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49C534-5D0C-4776-B086-36BBA96ECD50}"/>
              </a:ext>
            </a:extLst>
          </p:cNvPr>
          <p:cNvSpPr txBox="1"/>
          <p:nvPr/>
        </p:nvSpPr>
        <p:spPr>
          <a:xfrm>
            <a:off x="1070325" y="2213485"/>
            <a:ext cx="8922635" cy="961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케라스로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심층 시퀀스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투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시퀀스 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RNN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만들려면 모든 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RNN 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층에 설정해야 함</a:t>
            </a:r>
            <a:endParaRPr lang="en-US" altLang="ko-KR" sz="20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시퀀스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투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벡터 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RNN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만들려면 최상위 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RNN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층을 제외하고 설정해야 함</a:t>
            </a:r>
            <a:endParaRPr lang="en-US" altLang="ko-KR" sz="20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EFC1AC-2BD9-45C6-8345-518FE8F8C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25" y="3682714"/>
            <a:ext cx="9836883" cy="1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0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9BE0DE-9F51-42C1-A888-F93B1A146702}"/>
              </a:ext>
            </a:extLst>
          </p:cNvPr>
          <p:cNvSpPr txBox="1"/>
          <p:nvPr/>
        </p:nvSpPr>
        <p:spPr>
          <a:xfrm>
            <a:off x="1579520" y="214649"/>
            <a:ext cx="9600705" cy="1135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2400" dirty="0" err="1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일자별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400" dirty="0" err="1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단변량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시계열 데이터를 가지고 다음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일을 예측하려고 합니다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어떤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RNN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구조를 사용해야 하나요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786D80-9685-4464-8120-9B185EEDE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75" y="184083"/>
            <a:ext cx="1255736" cy="12557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49C534-5D0C-4776-B086-36BBA96ECD50}"/>
              </a:ext>
            </a:extLst>
          </p:cNvPr>
          <p:cNvSpPr txBox="1"/>
          <p:nvPr/>
        </p:nvSpPr>
        <p:spPr>
          <a:xfrm>
            <a:off x="1091840" y="2052120"/>
            <a:ext cx="9507154" cy="1885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방법 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: 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시퀀스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투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벡터 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RNN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최상위 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RNN 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층을 제외하고 모두 </a:t>
            </a:r>
            <a:r>
              <a:rPr lang="en-US" altLang="ko-KR" sz="2000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return_sequences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=True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설정한 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RNN 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층을 쌓음</a:t>
            </a:r>
            <a:endParaRPr lang="en-US" altLang="ko-KR" sz="20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출력 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RNN 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층에는 뉴런 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개를 사용함</a:t>
            </a:r>
            <a:endParaRPr lang="en-US" altLang="ko-KR" sz="20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모델을 시계열에 </a:t>
            </a:r>
            <a:r>
              <a:rPr lang="ko-KR" altLang="en-US" sz="2000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랜덤한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원도우를 적용해 훈련</a:t>
            </a:r>
            <a:endParaRPr lang="en-US" altLang="ko-KR" sz="20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3E349A-94FB-4817-8723-3C3288E8A8A0}"/>
              </a:ext>
            </a:extLst>
          </p:cNvPr>
          <p:cNvSpPr txBox="1"/>
          <p:nvPr/>
        </p:nvSpPr>
        <p:spPr>
          <a:xfrm>
            <a:off x="1091840" y="4321984"/>
            <a:ext cx="6253635" cy="1885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방법 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 : 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시퀀스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투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시퀀스 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RNN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RNN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층을 </a:t>
            </a:r>
            <a:r>
              <a:rPr lang="en-US" altLang="ko-KR" sz="2000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return_sequences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=True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설정</a:t>
            </a:r>
            <a:endParaRPr lang="en-US" altLang="ko-KR" sz="20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모델을 시계열에 </a:t>
            </a:r>
            <a:r>
              <a:rPr lang="ko-KR" altLang="en-US" sz="2000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랜덤한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윈도우를 적용해 훈련함</a:t>
            </a:r>
            <a:endParaRPr lang="en-US" altLang="ko-KR" sz="20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입력과 타깃에 동일한 길이의 시퀀스를 사용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9139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9BE0DE-9F51-42C1-A888-F93B1A146702}"/>
              </a:ext>
            </a:extLst>
          </p:cNvPr>
          <p:cNvSpPr txBox="1"/>
          <p:nvPr/>
        </p:nvSpPr>
        <p:spPr>
          <a:xfrm>
            <a:off x="1579520" y="214649"/>
            <a:ext cx="6118983" cy="1135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RNN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훈련할 때 주요 문제는 무엇인가요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이를 처리할 수 있나요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786D80-9685-4464-8120-9B185EEDE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75" y="184083"/>
            <a:ext cx="1255736" cy="12557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583E228-0B26-4FD0-85A1-4C37B59D9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53" y="1716956"/>
            <a:ext cx="780239" cy="7802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3A8950-6E2A-4E3D-9392-38652994645C}"/>
              </a:ext>
            </a:extLst>
          </p:cNvPr>
          <p:cNvSpPr txBox="1"/>
          <p:nvPr/>
        </p:nvSpPr>
        <p:spPr>
          <a:xfrm>
            <a:off x="1543892" y="1716956"/>
            <a:ext cx="6013185" cy="581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불안정한 </a:t>
            </a:r>
            <a:r>
              <a:rPr lang="ko-KR" altLang="en-US" sz="24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그레이디언트와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제한적인 단기 기억</a:t>
            </a:r>
            <a:endParaRPr lang="en-US" altLang="ko-KR" sz="24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E3D776A-3DFD-47FD-8B21-62CC037969BC}"/>
              </a:ext>
            </a:extLst>
          </p:cNvPr>
          <p:cNvSpPr/>
          <p:nvPr/>
        </p:nvSpPr>
        <p:spPr>
          <a:xfrm>
            <a:off x="1194098" y="3130478"/>
            <a:ext cx="4066391" cy="325956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CBC8F4-B8BD-488A-8FE8-79CCDA987588}"/>
              </a:ext>
            </a:extLst>
          </p:cNvPr>
          <p:cNvSpPr txBox="1"/>
          <p:nvPr/>
        </p:nvSpPr>
        <p:spPr>
          <a:xfrm>
            <a:off x="1118791" y="3356030"/>
            <a:ext cx="3855941" cy="2808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더 작은 </a:t>
            </a:r>
            <a:r>
              <a:rPr lang="ko-KR" altLang="en-US" sz="2000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학습률</a:t>
            </a:r>
            <a:endParaRPr lang="en-US" altLang="ko-KR" sz="20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하이퍼볼릭탄젠트와</a:t>
            </a:r>
            <a:endParaRPr lang="en-US" altLang="ko-KR" sz="20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같이 수렴하는 활성화 함수</a:t>
            </a:r>
            <a:endParaRPr lang="en-US" altLang="ko-KR" sz="20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그레이디언트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클리핑</a:t>
            </a:r>
            <a:endParaRPr lang="en-US" altLang="ko-KR" sz="20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층 정규화</a:t>
            </a:r>
            <a:endParaRPr lang="en-US" altLang="ko-KR" sz="20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타임 스텝마다 </a:t>
            </a:r>
            <a:r>
              <a:rPr lang="ko-KR" altLang="en-US" sz="2000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드롭아웃</a:t>
            </a:r>
            <a:endParaRPr lang="en-US" altLang="ko-KR" sz="20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E39A77-72AD-4FF7-BC15-E323D5662244}"/>
              </a:ext>
            </a:extLst>
          </p:cNvPr>
          <p:cNvSpPr/>
          <p:nvPr/>
        </p:nvSpPr>
        <p:spPr>
          <a:xfrm>
            <a:off x="1796527" y="2742351"/>
            <a:ext cx="2753958" cy="58169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불안정한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그레이디언트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F6F0680-989D-41C8-B394-CF877B0313C4}"/>
              </a:ext>
            </a:extLst>
          </p:cNvPr>
          <p:cNvSpPr/>
          <p:nvPr/>
        </p:nvSpPr>
        <p:spPr>
          <a:xfrm>
            <a:off x="6096001" y="3130478"/>
            <a:ext cx="5147534" cy="325956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F0D4B2-E00F-4FE1-A3C7-3A8768B795F3}"/>
              </a:ext>
            </a:extLst>
          </p:cNvPr>
          <p:cNvSpPr txBox="1"/>
          <p:nvPr/>
        </p:nvSpPr>
        <p:spPr>
          <a:xfrm>
            <a:off x="5966974" y="3462107"/>
            <a:ext cx="5030928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LSTM or GRU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DDB58E-E194-421B-B08E-B2863CF35370}"/>
              </a:ext>
            </a:extLst>
          </p:cNvPr>
          <p:cNvSpPr/>
          <p:nvPr/>
        </p:nvSpPr>
        <p:spPr>
          <a:xfrm>
            <a:off x="7047369" y="2742351"/>
            <a:ext cx="3486161" cy="58169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제한적인 단기 기억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DB39FB6-CF59-402E-94F0-150E76C40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160" y="4155873"/>
            <a:ext cx="2430786" cy="176228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7038BFE-67D2-40CC-804B-ADB00752F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8589" y="4154423"/>
            <a:ext cx="2430786" cy="176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8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9" grpId="0"/>
      <p:bldP spid="11" grpId="0" animBg="1"/>
      <p:bldP spid="12" grpId="0" animBg="1"/>
      <p:bldP spid="13" grpId="0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9BE0DE-9F51-42C1-A888-F93B1A146702}"/>
              </a:ext>
            </a:extLst>
          </p:cNvPr>
          <p:cNvSpPr txBox="1"/>
          <p:nvPr/>
        </p:nvSpPr>
        <p:spPr>
          <a:xfrm>
            <a:off x="1579520" y="440561"/>
            <a:ext cx="5109091" cy="581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 LSTM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셀의 구조를 그릴 수 있나요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786D80-9685-4464-8120-9B185EEDE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75" y="184083"/>
            <a:ext cx="1255736" cy="125573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DB39FB6-CF59-402E-94F0-150E76C40E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408"/>
          <a:stretch/>
        </p:blipFill>
        <p:spPr>
          <a:xfrm>
            <a:off x="2663205" y="1536637"/>
            <a:ext cx="6865590" cy="45091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EFD6565-9AD7-4551-B323-1D5963C9BA34}"/>
              </a:ext>
            </a:extLst>
          </p:cNvPr>
          <p:cNvSpPr txBox="1"/>
          <p:nvPr/>
        </p:nvSpPr>
        <p:spPr>
          <a:xfrm>
            <a:off x="4134065" y="6039643"/>
            <a:ext cx="2961873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그림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15-9 LSTM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셀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C459EC-7114-426E-B7BE-AF5C3292C9A2}"/>
              </a:ext>
            </a:extLst>
          </p:cNvPr>
          <p:cNvSpPr txBox="1"/>
          <p:nvPr/>
        </p:nvSpPr>
        <p:spPr>
          <a:xfrm>
            <a:off x="1063474" y="2071864"/>
            <a:ext cx="2961873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이전의 장기 상태 벡터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69E5CA-FD01-4185-96FA-C272473BB4C7}"/>
              </a:ext>
            </a:extLst>
          </p:cNvPr>
          <p:cNvSpPr txBox="1"/>
          <p:nvPr/>
        </p:nvSpPr>
        <p:spPr>
          <a:xfrm>
            <a:off x="5293026" y="5563928"/>
            <a:ext cx="2961873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현재 입력 벡터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985361-DE52-46C0-95A2-D44C56596591}"/>
              </a:ext>
            </a:extLst>
          </p:cNvPr>
          <p:cNvSpPr txBox="1"/>
          <p:nvPr/>
        </p:nvSpPr>
        <p:spPr>
          <a:xfrm>
            <a:off x="1063474" y="4397583"/>
            <a:ext cx="2961873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이전의 단기 상태 벡터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16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9BE0DE-9F51-42C1-A888-F93B1A146702}"/>
              </a:ext>
            </a:extLst>
          </p:cNvPr>
          <p:cNvSpPr txBox="1"/>
          <p:nvPr/>
        </p:nvSpPr>
        <p:spPr>
          <a:xfrm>
            <a:off x="1579520" y="440561"/>
            <a:ext cx="6702476" cy="581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7.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왜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RNN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안에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1D </a:t>
            </a:r>
            <a:r>
              <a:rPr lang="ko-KR" altLang="en-US" sz="2400" dirty="0" err="1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합성곱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층을 사용해야 하나요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786D80-9685-4464-8120-9B185EEDE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75" y="184083"/>
            <a:ext cx="1255736" cy="12557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AA150D-6522-4EF9-BBCC-63612C396D93}"/>
              </a:ext>
            </a:extLst>
          </p:cNvPr>
          <p:cNvSpPr txBox="1"/>
          <p:nvPr/>
        </p:nvSpPr>
        <p:spPr>
          <a:xfrm>
            <a:off x="733848" y="2686818"/>
            <a:ext cx="10894329" cy="14234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RNN 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층은 타임 스텝 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출력을 계산하기 위해 먼저 모든 이전 타입 스텝의 출력을 계산해야 함</a:t>
            </a:r>
            <a:endParaRPr lang="en-US" altLang="ko-KR" sz="20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RNN 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층은 순차적이다 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병렬화 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BUT,</a:t>
            </a:r>
            <a:r>
              <a:rPr lang="ko-KR" altLang="en-US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1D </a:t>
            </a:r>
            <a:r>
              <a:rPr lang="ko-KR" altLang="en-US" sz="20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합성곱</a:t>
            </a:r>
            <a:r>
              <a:rPr lang="ko-KR" altLang="en-US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층은 타임 스텝 간에 상태를 유지 </a:t>
            </a:r>
            <a:r>
              <a:rPr lang="en-US" altLang="ko-KR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 =&gt; </a:t>
            </a:r>
            <a:r>
              <a:rPr lang="ko-KR" altLang="en-US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병렬화가 쉬움</a:t>
            </a:r>
            <a:endParaRPr lang="en-US" altLang="ko-KR" sz="2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75E149-998F-4975-B732-F1F4447C6956}"/>
              </a:ext>
            </a:extLst>
          </p:cNvPr>
          <p:cNvSpPr txBox="1"/>
          <p:nvPr/>
        </p:nvSpPr>
        <p:spPr>
          <a:xfrm>
            <a:off x="733848" y="4342347"/>
            <a:ext cx="8765541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1D </a:t>
            </a:r>
            <a:r>
              <a:rPr lang="ko-KR" altLang="en-US" sz="20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합성곱</a:t>
            </a:r>
            <a:r>
              <a:rPr lang="ko-KR" altLang="en-US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층은 순환 층이 아니므로 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불안정한 </a:t>
            </a:r>
            <a:r>
              <a:rPr lang="ko-KR" altLang="en-US" sz="2000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그레이디언트의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영향을 덜 받음</a:t>
            </a:r>
            <a:endParaRPr lang="en-US" altLang="ko-KR" sz="20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831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9BE0DE-9F51-42C1-A888-F93B1A146702}"/>
              </a:ext>
            </a:extLst>
          </p:cNvPr>
          <p:cNvSpPr txBox="1"/>
          <p:nvPr/>
        </p:nvSpPr>
        <p:spPr>
          <a:xfrm>
            <a:off x="1579520" y="440561"/>
            <a:ext cx="8335936" cy="581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8.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영상을 분류하기 위해 어떤 신경망 구조를 사용할 수 있나요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786D80-9685-4464-8120-9B185EEDE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75" y="184083"/>
            <a:ext cx="1255736" cy="12557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AA150D-6522-4EF9-BBCC-63612C396D93}"/>
              </a:ext>
            </a:extLst>
          </p:cNvPr>
          <p:cNvSpPr txBox="1"/>
          <p:nvPr/>
        </p:nvSpPr>
        <p:spPr>
          <a:xfrm>
            <a:off x="766121" y="1869233"/>
            <a:ext cx="10493578" cy="1885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초당 한 프레임을 받아 각 프레임을 </a:t>
            </a:r>
            <a:r>
              <a:rPr lang="ko-KR" altLang="en-US" sz="2000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합성곱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신경망에 통과시킴</a:t>
            </a:r>
            <a:endParaRPr lang="en-US" altLang="ko-KR" sz="20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CNN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출력 시퀀스를 시퀀스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투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벡터 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RNN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주입하고 마지막에 </a:t>
            </a:r>
            <a:r>
              <a:rPr lang="ko-KR" altLang="en-US" sz="2000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소프트맥스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층을 통과시켜</a:t>
            </a:r>
            <a:endParaRPr lang="en-US" altLang="ko-KR" sz="20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클래스에 대한 확률을 구함</a:t>
            </a:r>
            <a:endParaRPr lang="en-US" altLang="ko-KR" sz="20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크로스 엔트로피를 비용 함수로 사용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EF36E0A-C48A-4794-BFC6-EE71FE4CA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758" y="4084583"/>
            <a:ext cx="7986096" cy="233285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8EABDA-A29B-4141-AFD9-B0D6B8FF5769}"/>
              </a:ext>
            </a:extLst>
          </p:cNvPr>
          <p:cNvSpPr txBox="1"/>
          <p:nvPr/>
        </p:nvSpPr>
        <p:spPr>
          <a:xfrm>
            <a:off x="2007758" y="6134313"/>
            <a:ext cx="240702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https://wikidocs.net/35476</a:t>
            </a:r>
          </a:p>
        </p:txBody>
      </p:sp>
    </p:spTree>
    <p:extLst>
      <p:ext uri="{BB962C8B-B14F-4D97-AF65-F5344CB8AC3E}">
        <p14:creationId xmlns:p14="http://schemas.microsoft.com/office/powerpoint/2010/main" val="45441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542</Words>
  <Application>Microsoft Office PowerPoint</Application>
  <PresentationFormat>와이드스크린</PresentationFormat>
  <Paragraphs>64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a카레이서</vt:lpstr>
      <vt:lpstr>Symbol</vt:lpstr>
      <vt:lpstr>Arial</vt:lpstr>
      <vt:lpstr>맑은 고딕</vt:lpstr>
      <vt:lpstr>나눔고딕 ExtraBold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bigdata00474</dc:creator>
  <cp:lastModifiedBy>bigdata00474</cp:lastModifiedBy>
  <cp:revision>46</cp:revision>
  <dcterms:created xsi:type="dcterms:W3CDTF">2021-11-18T01:16:08Z</dcterms:created>
  <dcterms:modified xsi:type="dcterms:W3CDTF">2021-11-19T05:36:17Z</dcterms:modified>
</cp:coreProperties>
</file>